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7010400" cy="9296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rmite\Desktop\Lionel_IRBA\Etudiants\M2\Hanen\Lice_Fleas_EtOH_Kinetic\Results\Fleas%2048M_drying%20time%2012h-18h-24h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11027074089553"/>
          <c:y val="1.9654650762391521E-2"/>
          <c:w val="0.78228634022234733"/>
          <c:h val="0.79844155643167491"/>
        </c:manualLayout>
      </c:layout>
      <c:lineChart>
        <c:grouping val="standard"/>
        <c:varyColors val="0"/>
        <c:ser>
          <c:idx val="0"/>
          <c:order val="0"/>
          <c:tx>
            <c:strRef>
              <c:f>Sheet2!$B$27</c:f>
              <c:strCache>
                <c:ptCount val="1"/>
                <c:pt idx="0">
                  <c:v>P. humanus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triangle"/>
            <c:size val="9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cat>
            <c:strRef>
              <c:f>Sheet2!$C$26:$E$26</c:f>
              <c:strCache>
                <c:ptCount val="3"/>
                <c:pt idx="0">
                  <c:v>12</c:v>
                </c:pt>
                <c:pt idx="1">
                  <c:v>18</c:v>
                </c:pt>
                <c:pt idx="2">
                  <c:v>24</c:v>
                </c:pt>
              </c:strCache>
            </c:strRef>
          </c:cat>
          <c:val>
            <c:numRef>
              <c:f>Sheet2!$C$27:$E$27</c:f>
              <c:numCache>
                <c:formatCode>0.00</c:formatCode>
                <c:ptCount val="3"/>
                <c:pt idx="0">
                  <c:v>0.6</c:v>
                </c:pt>
                <c:pt idx="1">
                  <c:v>0.73333333333333339</c:v>
                </c:pt>
                <c:pt idx="2">
                  <c:v>0.8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7421-444B-962C-5EB18EE407B0}"/>
            </c:ext>
          </c:extLst>
        </c:ser>
        <c:ser>
          <c:idx val="1"/>
          <c:order val="1"/>
          <c:tx>
            <c:strRef>
              <c:f>Sheet2!$B$28</c:f>
              <c:strCache>
                <c:ptCount val="1"/>
                <c:pt idx="0">
                  <c:v>Ctenocephalides_felis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cat>
            <c:strRef>
              <c:f>Sheet2!$C$26:$E$26</c:f>
              <c:strCache>
                <c:ptCount val="3"/>
                <c:pt idx="0">
                  <c:v>12</c:v>
                </c:pt>
                <c:pt idx="1">
                  <c:v>18</c:v>
                </c:pt>
                <c:pt idx="2">
                  <c:v>24</c:v>
                </c:pt>
              </c:strCache>
            </c:strRef>
          </c:cat>
          <c:val>
            <c:numRef>
              <c:f>Sheet2!$C$28:$E$28</c:f>
              <c:numCache>
                <c:formatCode>0.00</c:formatCode>
                <c:ptCount val="3"/>
                <c:pt idx="0">
                  <c:v>0.55000000000000004</c:v>
                </c:pt>
                <c:pt idx="1">
                  <c:v>0.65</c:v>
                </c:pt>
                <c:pt idx="2">
                  <c:v>0.95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7421-444B-962C-5EB18EE407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664354288"/>
        <c:axId val="-1664367888"/>
      </c:lineChart>
      <c:catAx>
        <c:axId val="-16643542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fr-FR" sz="140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Duration of RT drying</a:t>
                </a:r>
              </a:p>
            </c:rich>
          </c:tx>
          <c:layout>
            <c:manualLayout>
              <c:xMode val="edge"/>
              <c:yMode val="edge"/>
              <c:x val="0.44942995907333416"/>
              <c:y val="0.9276053696918579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fr-FR"/>
          </a:p>
        </c:txPr>
        <c:crossAx val="-1664367888"/>
        <c:crosses val="autoZero"/>
        <c:auto val="1"/>
        <c:lblAlgn val="ctr"/>
        <c:lblOffset val="100"/>
        <c:noMultiLvlLbl val="0"/>
      </c:catAx>
      <c:valAx>
        <c:axId val="-166436788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400" b="0" i="0" baseline="0">
                    <a:solidFill>
                      <a:sysClr val="windowText" lastClr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Proportion of relevant identification</a:t>
                </a:r>
              </a:p>
              <a:p>
                <a:pPr>
                  <a:defRPr sz="140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 b="0" i="0" baseline="0">
                    <a:solidFill>
                      <a:sysClr val="windowText" lastClr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(% of LSVs &gt; 1.8)</a:t>
                </a:r>
                <a:endParaRPr lang="fr-FR" sz="1400">
                  <a:solidFill>
                    <a:sysClr val="windowText" lastClr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fr-FR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fr-FR"/>
          </a:p>
        </c:txPr>
        <c:crossAx val="-166435428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0.9058</cdr:x>
      <cdr:y>0.80406</cdr:y>
    </cdr:from>
    <cdr:to>
      <cdr:x>1</cdr:x>
      <cdr:y>0.8589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997917" y="3117292"/>
          <a:ext cx="519757" cy="2126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r-FR" sz="1050" dirty="0" err="1">
              <a:latin typeface="Arial" panose="020B0604020202020204" pitchFamily="34" charset="0"/>
              <a:cs typeface="Arial" panose="020B0604020202020204" pitchFamily="34" charset="0"/>
            </a:rPr>
            <a:t>Hours</a:t>
          </a:r>
          <a:r>
            <a:rPr lang="fr-FR" sz="11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0EA8-CCE8-4C01-9AA0-DB30D1C1A4E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6E25-5B59-4B7A-97AA-EBBA1BFBCD9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5154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0EA8-CCE8-4C01-9AA0-DB30D1C1A4E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6E25-5B59-4B7A-97AA-EBBA1BFBCD9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0653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0EA8-CCE8-4C01-9AA0-DB30D1C1A4E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6E25-5B59-4B7A-97AA-EBBA1BFBCD9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309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0EA8-CCE8-4C01-9AA0-DB30D1C1A4E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6E25-5B59-4B7A-97AA-EBBA1BFBCD9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561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0EA8-CCE8-4C01-9AA0-DB30D1C1A4E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6E25-5B59-4B7A-97AA-EBBA1BFBCD9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7339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0EA8-CCE8-4C01-9AA0-DB30D1C1A4E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6E25-5B59-4B7A-97AA-EBBA1BFBCD9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0957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0EA8-CCE8-4C01-9AA0-DB30D1C1A4E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6E25-5B59-4B7A-97AA-EBBA1BFBCD9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3429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0EA8-CCE8-4C01-9AA0-DB30D1C1A4E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6E25-5B59-4B7A-97AA-EBBA1BFBCD9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8463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0EA8-CCE8-4C01-9AA0-DB30D1C1A4E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6E25-5B59-4B7A-97AA-EBBA1BFBCD9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859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0EA8-CCE8-4C01-9AA0-DB30D1C1A4E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6E25-5B59-4B7A-97AA-EBBA1BFBCD9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6888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0EA8-CCE8-4C01-9AA0-DB30D1C1A4E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6E25-5B59-4B7A-97AA-EBBA1BFBCD9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0849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A0EA8-CCE8-4C01-9AA0-DB30D1C1A4E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E6E25-5B59-4B7A-97AA-EBBA1BFBCD9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4987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Chart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826624"/>
              </p:ext>
            </p:extLst>
          </p:nvPr>
        </p:nvGraphicFramePr>
        <p:xfrm>
          <a:off x="-18783" y="831541"/>
          <a:ext cx="5517674" cy="3876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109" y="761005"/>
            <a:ext cx="5442366" cy="4072260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279434" y="401005"/>
            <a:ext cx="5686001" cy="2662335"/>
            <a:chOff x="279434" y="967153"/>
            <a:chExt cx="5686001" cy="2662335"/>
          </a:xfrm>
        </p:grpSpPr>
        <p:sp>
          <p:nvSpPr>
            <p:cNvPr id="6" name="Rectangle 5"/>
            <p:cNvSpPr/>
            <p:nvPr/>
          </p:nvSpPr>
          <p:spPr>
            <a:xfrm>
              <a:off x="5559319" y="3262049"/>
              <a:ext cx="406116" cy="3674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79434" y="967153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A</a:t>
              </a:r>
            </a:p>
          </p:txBody>
        </p:sp>
      </p:grpSp>
      <p:cxnSp>
        <p:nvCxnSpPr>
          <p:cNvPr id="10" name="Straight Connector 9"/>
          <p:cNvCxnSpPr/>
          <p:nvPr/>
        </p:nvCxnSpPr>
        <p:spPr>
          <a:xfrm>
            <a:off x="7342853" y="1056667"/>
            <a:ext cx="122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067323" y="831541"/>
            <a:ext cx="6976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i="1" dirty="0">
                <a:latin typeface="Arial" panose="020B0604020202020204" pitchFamily="34" charset="0"/>
                <a:cs typeface="Arial" panose="020B0604020202020204" pitchFamily="34" charset="0"/>
              </a:rPr>
              <a:t>p=0.037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93591" y="831541"/>
            <a:ext cx="333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i="1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58456" y="40100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B</a:t>
            </a:r>
          </a:p>
        </p:txBody>
      </p:sp>
      <p:cxnSp>
        <p:nvCxnSpPr>
          <p:cNvPr id="19" name="Connecteur droit 6"/>
          <p:cNvCxnSpPr/>
          <p:nvPr/>
        </p:nvCxnSpPr>
        <p:spPr>
          <a:xfrm>
            <a:off x="6914657" y="2444360"/>
            <a:ext cx="4680000" cy="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9801732" y="1056667"/>
            <a:ext cx="122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79434" y="5094514"/>
            <a:ext cx="115460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/>
              <a:t>Supplementary File S2. Effects of the length of drying time on the LSVs of lice and fleas stored in alcohol for four years. (A)</a:t>
            </a:r>
            <a:r>
              <a:rPr lang="en-GB" sz="1200" dirty="0"/>
              <a:t> Proportion of relevant identification of </a:t>
            </a:r>
            <a:r>
              <a:rPr lang="en-GB" sz="1200" i="1" dirty="0"/>
              <a:t>P. </a:t>
            </a:r>
            <a:r>
              <a:rPr lang="en-GB" sz="1200" i="1" dirty="0" err="1"/>
              <a:t>humanus</a:t>
            </a:r>
            <a:r>
              <a:rPr lang="en-GB" sz="1200" i="1" dirty="0"/>
              <a:t> </a:t>
            </a:r>
            <a:r>
              <a:rPr lang="en-GB" sz="1200" i="1" dirty="0" err="1"/>
              <a:t>corporis</a:t>
            </a:r>
            <a:r>
              <a:rPr lang="en-GB" sz="1200" dirty="0"/>
              <a:t> (green line) and </a:t>
            </a:r>
            <a:r>
              <a:rPr lang="en-GB" sz="1200" i="1" dirty="0"/>
              <a:t>Ct. </a:t>
            </a:r>
            <a:r>
              <a:rPr lang="en-GB" sz="1200" i="1" dirty="0" err="1"/>
              <a:t>felis</a:t>
            </a:r>
            <a:r>
              <a:rPr lang="en-GB" sz="1200" dirty="0"/>
              <a:t> (blue line) specimens stored in alcohol for 48 months, according to the length of drying time</a:t>
            </a:r>
            <a:r>
              <a:rPr lang="en-GB" sz="1200" b="1" dirty="0"/>
              <a:t>. (B) </a:t>
            </a:r>
            <a:r>
              <a:rPr lang="en-GB" sz="1200" dirty="0"/>
              <a:t>Comparison of LSVs from </a:t>
            </a:r>
            <a:r>
              <a:rPr lang="en-GB" sz="1200" i="1" dirty="0"/>
              <a:t>P. </a:t>
            </a:r>
            <a:r>
              <a:rPr lang="en-GB" sz="1200" i="1" dirty="0" err="1"/>
              <a:t>humanus</a:t>
            </a:r>
            <a:r>
              <a:rPr lang="en-GB" sz="1200" i="1" dirty="0"/>
              <a:t> </a:t>
            </a:r>
            <a:r>
              <a:rPr lang="en-GB" sz="1200" i="1" dirty="0" err="1"/>
              <a:t>corporis</a:t>
            </a:r>
            <a:r>
              <a:rPr lang="en-GB" sz="1200" dirty="0"/>
              <a:t> and </a:t>
            </a:r>
            <a:r>
              <a:rPr lang="en-GB" sz="1200" i="1" dirty="0"/>
              <a:t>Ct. </a:t>
            </a:r>
            <a:r>
              <a:rPr lang="en-GB" sz="1200" i="1" dirty="0" err="1"/>
              <a:t>felis</a:t>
            </a:r>
            <a:r>
              <a:rPr lang="en-GB" sz="1200" i="1" dirty="0"/>
              <a:t> </a:t>
            </a:r>
            <a:r>
              <a:rPr lang="en-GB" sz="1200" dirty="0"/>
              <a:t>stored in alcohol for 48 months and dried for three different lengths of time. Significant differences in LSVs between duration of drying time are indicated (</a:t>
            </a:r>
            <a:r>
              <a:rPr lang="en-GB" sz="1200" dirty="0" err="1"/>
              <a:t>Kruskal</a:t>
            </a:r>
            <a:r>
              <a:rPr lang="en-GB" sz="1200" dirty="0"/>
              <a:t>-Wallis test). The dashed line represents the threshold value for reliable identification (LSV &gt; 1.8). </a:t>
            </a:r>
            <a:r>
              <a:rPr lang="en-GB" sz="1200" dirty="0" err="1"/>
              <a:t>a.u</a:t>
            </a:r>
            <a:r>
              <a:rPr lang="en-GB" sz="1200" dirty="0"/>
              <a:t>., arbitrary units; LSV, log score value.</a:t>
            </a:r>
            <a:endParaRPr lang="fr-FR" sz="1200" dirty="0"/>
          </a:p>
          <a:p>
            <a:pPr algn="just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86199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1390</TotalTime>
  <Words>155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urmite</dc:creator>
  <cp:lastModifiedBy>Microsoft account</cp:lastModifiedBy>
  <cp:revision>16</cp:revision>
  <cp:lastPrinted>2022-08-22T17:44:34Z</cp:lastPrinted>
  <dcterms:created xsi:type="dcterms:W3CDTF">2022-08-22T17:27:37Z</dcterms:created>
  <dcterms:modified xsi:type="dcterms:W3CDTF">2023-05-02T09:09:10Z</dcterms:modified>
</cp:coreProperties>
</file>